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Garet" panose="020B0604020202020204" charset="0"/>
      <p:regular r:id="rId15"/>
    </p:embeddedFont>
    <p:embeddedFont>
      <p:font typeface="Garet Bold" panose="020B0604020202020204" charset="0"/>
      <p:regular r:id="rId16"/>
    </p:embeddedFont>
    <p:embeddedFont>
      <p:font typeface="Glacial Indifference" panose="020B0604020202020204" charset="0"/>
      <p:regular r:id="rId17"/>
    </p:embeddedFont>
    <p:embeddedFont>
      <p:font typeface="Glacial Indifference Bold" panose="020B0604020202020204" charset="0"/>
      <p:regular r:id="rId18"/>
    </p:embeddedFont>
    <p:embeddedFont>
      <p:font typeface="League Spartan" panose="020B0604020202020204" charset="0"/>
      <p:regular r:id="rId19"/>
    </p:embeddedFont>
    <p:embeddedFont>
      <p:font typeface="Mont Bold" panose="020B0604020202020204" charset="0"/>
      <p:regular r:id="rId20"/>
    </p:embeddedFont>
    <p:embeddedFont>
      <p:font typeface="Poppins" panose="000005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33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0.png"/><Relationship Id="rId7" Type="http://schemas.openxmlformats.org/officeDocument/2006/relationships/image" Target="../media/image28.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3.jpg"/><Relationship Id="rId5" Type="http://schemas.openxmlformats.org/officeDocument/2006/relationships/image" Target="../media/image32.jpe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WARRIORS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Problem statement</a:t>
            </a:r>
          </a:p>
        </p:txBody>
      </p:sp>
      <p:sp>
        <p:nvSpPr>
          <p:cNvPr id="6" name="TextBox 6"/>
          <p:cNvSpPr txBox="1"/>
          <p:nvPr/>
        </p:nvSpPr>
        <p:spPr>
          <a:xfrm>
            <a:off x="1001533" y="4006102"/>
            <a:ext cx="8850509" cy="5539978"/>
          </a:xfrm>
          <a:prstGeom prst="rect">
            <a:avLst/>
          </a:prstGeom>
        </p:spPr>
        <p:txBody>
          <a:bodyPr wrap="square" lIns="0" tIns="0" rIns="0" bIns="0" rtlCol="0" anchor="t">
            <a:spAutoFit/>
          </a:bodyPr>
          <a:lstStyle/>
          <a:p>
            <a:r>
              <a:rPr lang="en-US" sz="3600" b="1" i="0" u="none" strike="noStrike" baseline="0" dirty="0">
                <a:solidFill>
                  <a:srgbClr val="FFFFFF"/>
                </a:solidFill>
                <a:latin typeface="Canva Sans"/>
              </a:rPr>
              <a:t>This project aims to develop a movie recommendation system that utilizes user input, such as a movie that they like, to provide tailored movie suggestions. The system enhances user satisfaction by offering personalized recommendations, streamlining the movie selection process, and promoting content discovery. This, in turn, increases user engagement, saves time, and improves the overall movie-watching experience.</a:t>
            </a:r>
            <a:endParaRPr lang="en-US" sz="1969" u="none" strike="noStrike" dirty="0">
              <a:solidFill>
                <a:srgbClr val="F5F5F3"/>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extLst>
                  <a:ext uri="{28A0092B-C50C-407E-A947-70E740481C1C}">
                    <a14:useLocalDpi xmlns:a14="http://schemas.microsoft.com/office/drawing/2010/main" val="0"/>
                  </a:ext>
                </a:extLst>
              </a:blip>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extLst>
                  <a:ext uri="{28A0092B-C50C-407E-A947-70E740481C1C}">
                    <a14:useLocalDpi xmlns:a14="http://schemas.microsoft.com/office/drawing/2010/main" val="0"/>
                  </a:ext>
                </a:extLst>
              </a:blip>
              <a:stretch>
                <a:fillRect/>
              </a:stretch>
            </a:blipFill>
          </p:spPr>
          <p:txBody>
            <a:bodyPr/>
            <a:lstStyle/>
            <a:p>
              <a:endParaRPr lang="en-US"/>
            </a:p>
          </p:txBody>
        </p:sp>
      </p:grpSp>
      <p:grpSp>
        <p:nvGrpSpPr>
          <p:cNvPr id="10" name="Group 10"/>
          <p:cNvGrpSpPr/>
          <p:nvPr/>
        </p:nvGrpSpPr>
        <p:grpSpPr>
          <a:xfrm>
            <a:off x="8525286" y="1371847"/>
            <a:ext cx="8695914" cy="7898155"/>
            <a:chOff x="0" y="190500"/>
            <a:chExt cx="11594551" cy="10530874"/>
          </a:xfrm>
        </p:grpSpPr>
        <p:sp>
          <p:nvSpPr>
            <p:cNvPr id="11" name="TextBox 11"/>
            <p:cNvSpPr txBox="1"/>
            <p:nvPr/>
          </p:nvSpPr>
          <p:spPr>
            <a:xfrm>
              <a:off x="0" y="2924366"/>
              <a:ext cx="11594551" cy="7797008"/>
            </a:xfrm>
            <a:prstGeom prst="rect">
              <a:avLst/>
            </a:prstGeom>
          </p:spPr>
          <p:txBody>
            <a:bodyPr wrap="square" lIns="0" tIns="0" rIns="0" bIns="0" rtlCol="0" anchor="t">
              <a:spAutoFit/>
            </a:bodyPr>
            <a:lstStyle/>
            <a:p>
              <a:pPr marL="0" lvl="0" indent="0" algn="l">
                <a:lnSpc>
                  <a:spcPts val="3777"/>
                </a:lnSpc>
                <a:spcBef>
                  <a:spcPct val="0"/>
                </a:spcBef>
              </a:pPr>
              <a:r>
                <a:rPr lang="en-US" sz="3200" b="0" i="0" dirty="0">
                  <a:solidFill>
                    <a:srgbClr val="D1D5DB"/>
                  </a:solidFill>
                  <a:effectLst/>
                  <a:latin typeface="Söhne"/>
                </a:rPr>
                <a:t>Our solution involves building a movie recommendation system using the TMDB (The Movie Database) API and </a:t>
              </a:r>
              <a:r>
                <a:rPr lang="en-US" sz="3200" b="0" i="0" dirty="0" err="1">
                  <a:solidFill>
                    <a:srgbClr val="D1D5DB"/>
                  </a:solidFill>
                  <a:effectLst/>
                  <a:latin typeface="Söhne"/>
                </a:rPr>
                <a:t>Streamlit</a:t>
              </a:r>
              <a:r>
                <a:rPr lang="en-US" sz="3200" b="0" i="0" dirty="0">
                  <a:solidFill>
                    <a:srgbClr val="D1D5DB"/>
                  </a:solidFill>
                  <a:effectLst/>
                  <a:latin typeface="Söhne"/>
                </a:rPr>
                <a:t> in Python. Users input a movie they like, and the system recommends similar movies by analyzing genre, ratings, and other relevant data from TMDB's extensive database. </a:t>
              </a:r>
              <a:r>
                <a:rPr lang="en-US" sz="3200" b="0" i="0" dirty="0" err="1">
                  <a:solidFill>
                    <a:srgbClr val="D1D5DB"/>
                  </a:solidFill>
                  <a:effectLst/>
                  <a:latin typeface="Söhne"/>
                </a:rPr>
                <a:t>Streamlit</a:t>
              </a:r>
              <a:r>
                <a:rPr lang="en-US" sz="3200" b="0" i="0" dirty="0">
                  <a:solidFill>
                    <a:srgbClr val="D1D5DB"/>
                  </a:solidFill>
                  <a:effectLst/>
                  <a:latin typeface="Söhne"/>
                </a:rPr>
                <a:t> provides a user-friendly interface for input and displays the recommended movies. This approach enhances user satisfaction by delivering tailored movie suggestions and promoting content discovery, all through an easy-to-use web application.</a:t>
              </a:r>
              <a:endParaRPr lang="en-US" sz="2905" u="none" strike="noStrike" dirty="0">
                <a:solidFill>
                  <a:srgbClr val="FFFFFF"/>
                </a:solidFill>
                <a:latin typeface="Glacial Indifference"/>
              </a:endParaRP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Key Features and Functionality</a:t>
            </a:r>
          </a:p>
        </p:txBody>
      </p:sp>
      <p:sp>
        <p:nvSpPr>
          <p:cNvPr id="7" name="TextBox 7"/>
          <p:cNvSpPr txBox="1"/>
          <p:nvPr/>
        </p:nvSpPr>
        <p:spPr>
          <a:xfrm>
            <a:off x="436346" y="4665227"/>
            <a:ext cx="9118396" cy="5078313"/>
          </a:xfrm>
          <a:prstGeom prst="rect">
            <a:avLst/>
          </a:prstGeom>
        </p:spPr>
        <p:txBody>
          <a:bodyPr lIns="0" tIns="0" rIns="0" bIns="0" rtlCol="0" anchor="t">
            <a:spAutoFit/>
          </a:bodyPr>
          <a:lstStyle/>
          <a:p>
            <a:pPr marL="0" lvl="0" indent="0" algn="l">
              <a:lnSpc>
                <a:spcPts val="3341"/>
              </a:lnSpc>
              <a:spcBef>
                <a:spcPct val="0"/>
              </a:spcBef>
            </a:pPr>
            <a:r>
              <a:rPr lang="en-US" sz="3200" u="none" strike="noStrike" dirty="0">
                <a:solidFill>
                  <a:srgbClr val="F5F5F3"/>
                </a:solidFill>
                <a:latin typeface="Glacial Indifference Bold"/>
              </a:rPr>
              <a:t>This movie recommendation system, powered by the TMDB database and </a:t>
            </a:r>
            <a:r>
              <a:rPr lang="en-US" sz="3200" u="none" strike="noStrike" dirty="0" err="1">
                <a:solidFill>
                  <a:srgbClr val="F5F5F3"/>
                </a:solidFill>
                <a:latin typeface="Glacial Indifference Bold"/>
              </a:rPr>
              <a:t>Streamlit</a:t>
            </a:r>
            <a:r>
              <a:rPr lang="en-US" sz="3200" u="none" strike="noStrike" dirty="0">
                <a:solidFill>
                  <a:srgbClr val="F5F5F3"/>
                </a:solidFill>
                <a:latin typeface="Glacial Indifference Bold"/>
              </a:rPr>
              <a:t> in Python, allows users to input a movie they like. It then leverages this input to recommend similar movies, considering factors like genre and ratings. The user-friendly web application encourages content discovery while providing movie details and the option for user feedback. The system continuously refines its recommendations, making it a personalized and efficient tool for discovering new movies that align with individual preferences.</a:t>
            </a:r>
          </a:p>
        </p:txBody>
      </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sp>
        <p:nvSpPr>
          <p:cNvPr id="14" name="Freeform 14"/>
          <p:cNvSpPr/>
          <p:nvPr/>
        </p:nvSpPr>
        <p:spPr>
          <a:xfrm rot="-5618979">
            <a:off x="13419549" y="6469982"/>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7"/>
            <a:stretch>
              <a:fillRect/>
            </a:stretch>
          </a:blipFill>
        </p:spPr>
        <p:txBody>
          <a:bodyPr/>
          <a:lstStyle/>
          <a:p>
            <a:endParaRPr lang="en-US"/>
          </a:p>
        </p:txBody>
      </p:sp>
      <p:pic>
        <p:nvPicPr>
          <p:cNvPr id="3074" name="Picture 2" descr="Movie Recommendation Engine with NLP - Analytics Vidhya">
            <a:extLst>
              <a:ext uri="{FF2B5EF4-FFF2-40B4-BE49-F238E27FC236}">
                <a16:creationId xmlns:a16="http://schemas.microsoft.com/office/drawing/2014/main" id="{4AFE418A-33CA-88E4-49CF-0A66A8526C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3136" y="3280838"/>
            <a:ext cx="8291368" cy="4650939"/>
          </a:xfrm>
          <a:prstGeom prst="rect">
            <a:avLst/>
          </a:prstGeom>
          <a:noFill/>
          <a:ln w="57150">
            <a:solidFill>
              <a:schemeClr val="accent2">
                <a:lumMod val="40000"/>
                <a:lumOff val="6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88709" y="2456641"/>
            <a:ext cx="8408404" cy="6917024"/>
            <a:chOff x="0" y="142875"/>
            <a:chExt cx="11211206" cy="9222696"/>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0" y="2218317"/>
              <a:ext cx="11211206" cy="7147254"/>
            </a:xfrm>
            <a:prstGeom prst="rect">
              <a:avLst/>
            </a:prstGeom>
          </p:spPr>
          <p:txBody>
            <a:bodyPr lIns="0" tIns="0" rIns="0" bIns="0" rtlCol="0" anchor="t">
              <a:spAutoFit/>
            </a:bodyPr>
            <a:lstStyle/>
            <a:p>
              <a:pPr marL="0" lvl="0" indent="0" algn="l">
                <a:lnSpc>
                  <a:spcPts val="3750"/>
                </a:lnSpc>
                <a:spcBef>
                  <a:spcPct val="0"/>
                </a:spcBef>
              </a:pPr>
              <a:r>
                <a:rPr lang="en-US" sz="3200" u="none" strike="noStrike" dirty="0">
                  <a:solidFill>
                    <a:srgbClr val="F5F5F3"/>
                  </a:solidFill>
                  <a:latin typeface="Glacial Indifference Bold"/>
                </a:rPr>
                <a:t>This movie recommendation system contributes to society by offering diverse and tailored movie suggestions, fostering cultural awareness, and reducing decision fatigue. It democratizes access to quality entertainment, benefits the film industry, and encourages content discovery. Ultimately, it enriches people's leisure time and supports a more inclusive and vibrant film landscape, making a positive social impact.</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sp>
        <p:nvSpPr>
          <p:cNvPr id="11" name="Freeform 11"/>
          <p:cNvSpPr/>
          <p:nvPr/>
        </p:nvSpPr>
        <p:spPr>
          <a:xfrm>
            <a:off x="129149" y="1035235"/>
            <a:ext cx="7948051" cy="5360443"/>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cstate="print">
              <a:extLst>
                <a:ext uri="{28A0092B-C50C-407E-A947-70E740481C1C}">
                  <a14:useLocalDpi xmlns:a14="http://schemas.microsoft.com/office/drawing/2010/main" val="0"/>
                </a:ext>
              </a:extLst>
            </a:blip>
            <a:stretch>
              <a:fillRect/>
            </a:stretch>
          </a:blipFill>
        </p:spPr>
        <p:txBody>
          <a:bodyPr/>
          <a:lstStyle/>
          <a:p>
            <a:endParaRPr lang="en-US"/>
          </a:p>
        </p:txBody>
      </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035288" y="4285491"/>
            <a:ext cx="6934200" cy="4208653"/>
          </a:xfrm>
          <a:prstGeom prst="rect">
            <a:avLst/>
          </a:prstGeom>
        </p:spPr>
        <p:txBody>
          <a:bodyPr wrap="square" lIns="0" tIns="0" rIns="0" bIns="0" rtlCol="0" anchor="t">
            <a:spAutoFit/>
          </a:bodyPr>
          <a:lstStyle/>
          <a:p>
            <a:pPr marL="0" lvl="0" indent="0" algn="l">
              <a:lnSpc>
                <a:spcPts val="2957"/>
              </a:lnSpc>
              <a:spcBef>
                <a:spcPct val="0"/>
              </a:spcBef>
            </a:pPr>
            <a:r>
              <a:rPr lang="en-US" sz="2274" u="none" strike="noStrike" dirty="0">
                <a:solidFill>
                  <a:srgbClr val="F5F5F3"/>
                </a:solidFill>
                <a:latin typeface="Glacial Indifference"/>
              </a:rPr>
              <a:t>The revenue model for this movie recommendation system can include a combination of strategies. These may encompass subscription tiers with premium features, advertising partnerships with movie studios, and affiliate marketing with streaming platforms. Additionally, data monetization by providing insights to the film industry could generate revenue. By continuously improving the recommendation algorithm, the system can attract a user base willing to pay for enhanced content discovery, while also capitalizing on advertising and data-driven revenue streams.</a:t>
            </a:r>
          </a:p>
        </p:txBody>
      </p:sp>
      <p:sp>
        <p:nvSpPr>
          <p:cNvPr id="6" name="Freeform 6"/>
          <p:cNvSpPr/>
          <p:nvPr/>
        </p:nvSpPr>
        <p:spPr>
          <a:xfrm>
            <a:off x="13231497" y="830323"/>
            <a:ext cx="4199972" cy="5593909"/>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7"/>
            <a:stretch>
              <a:fillRect/>
            </a:stretch>
          </a:blipFill>
        </p:spPr>
        <p:txBody>
          <a:bodyPr/>
          <a:lstStyle/>
          <a:p>
            <a:endParaRPr lang="en-US"/>
          </a:p>
        </p:txBody>
      </p:sp>
      <p:pic>
        <p:nvPicPr>
          <p:cNvPr id="1026" name="Picture 2" descr="Best Revenue Models for Startups">
            <a:extLst>
              <a:ext uri="{FF2B5EF4-FFF2-40B4-BE49-F238E27FC236}">
                <a16:creationId xmlns:a16="http://schemas.microsoft.com/office/drawing/2014/main" id="{20BE366E-F966-DDEA-C607-C90D99E68A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1987" y="1105306"/>
            <a:ext cx="8916208" cy="5015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6477000" y="1196613"/>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dirty="0">
                <a:solidFill>
                  <a:srgbClr val="F5F5F3"/>
                </a:solidFill>
                <a:latin typeface="League Spartan"/>
              </a:rPr>
              <a:t>Technologies Used</a:t>
            </a:r>
          </a:p>
        </p:txBody>
      </p:sp>
      <p:sp>
        <p:nvSpPr>
          <p:cNvPr id="10" name="TextBox 10"/>
          <p:cNvSpPr txBox="1"/>
          <p:nvPr/>
        </p:nvSpPr>
        <p:spPr>
          <a:xfrm>
            <a:off x="9933794" y="3929657"/>
            <a:ext cx="7897006" cy="2774927"/>
          </a:xfrm>
          <a:prstGeom prst="rect">
            <a:avLst/>
          </a:prstGeom>
        </p:spPr>
        <p:txBody>
          <a:bodyPr wrap="square"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LANGUAGES LIKE PYTHON, AND USED STREAMLIT PACKAGE IN PYTHON TO CREATE A USER INTERFACE AND DEPLOY IT.</a:t>
            </a:r>
          </a:p>
        </p:txBody>
      </p:sp>
      <p:pic>
        <p:nvPicPr>
          <p:cNvPr id="2050" name="Picture 2" descr="How to Dockerize Machine Learning Applications Built with Streamlit and  Python - DEV Community">
            <a:extLst>
              <a:ext uri="{FF2B5EF4-FFF2-40B4-BE49-F238E27FC236}">
                <a16:creationId xmlns:a16="http://schemas.microsoft.com/office/drawing/2014/main" id="{4296AF0F-208F-8364-D7F3-7F5412985E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63072" y="601477"/>
            <a:ext cx="3348199" cy="188336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Technology Images – Browse 37,228,862 Stock Photos, Vectors, and Video |  Adobe Stock">
            <a:extLst>
              <a:ext uri="{FF2B5EF4-FFF2-40B4-BE49-F238E27FC236}">
                <a16:creationId xmlns:a16="http://schemas.microsoft.com/office/drawing/2014/main" id="{16C75FB7-65C9-8550-2E8E-10EB171277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950149">
            <a:off x="1080062" y="3658447"/>
            <a:ext cx="7761569" cy="4055392"/>
          </a:xfrm>
          <a:prstGeom prst="rect">
            <a:avLst/>
          </a:prstGeom>
          <a:noFill/>
          <a:ln w="57150">
            <a:solidFill>
              <a:schemeClr val="bg1">
                <a:lumMod val="75000"/>
              </a:schemeClr>
            </a:solid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8" name="Group 8"/>
          <p:cNvGrpSpPr/>
          <p:nvPr/>
        </p:nvGrpSpPr>
        <p:grpSpPr>
          <a:xfrm>
            <a:off x="3532446" y="3427416"/>
            <a:ext cx="3535026" cy="3621085"/>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0" name="Group 10"/>
          <p:cNvGrpSpPr>
            <a:grpSpLocks noChangeAspect="1"/>
          </p:cNvGrpSpPr>
          <p:nvPr/>
        </p:nvGrpSpPr>
        <p:grpSpPr>
          <a:xfrm>
            <a:off x="3994592" y="3969153"/>
            <a:ext cx="1450117" cy="145011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cstate="print">
                <a:extLst>
                  <a:ext uri="{28A0092B-C50C-407E-A947-70E740481C1C}">
                    <a14:useLocalDpi xmlns:a14="http://schemas.microsoft.com/office/drawing/2010/main" val="0"/>
                  </a:ext>
                </a:extLst>
              </a:blip>
              <a:stretch>
                <a:fillRect/>
              </a:stretch>
            </a:blipFill>
          </p:spPr>
          <p:txBody>
            <a:bodyPr/>
            <a:lstStyle/>
            <a:p>
              <a:endParaRPr lang="en-US"/>
            </a:p>
          </p:txBody>
        </p:sp>
      </p:grpSp>
      <p:grpSp>
        <p:nvGrpSpPr>
          <p:cNvPr id="12" name="Group 12"/>
          <p:cNvGrpSpPr/>
          <p:nvPr/>
        </p:nvGrpSpPr>
        <p:grpSpPr>
          <a:xfrm>
            <a:off x="7840716" y="3427416"/>
            <a:ext cx="3535026" cy="3621085"/>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4" name="Group 14"/>
          <p:cNvGrpSpPr/>
          <p:nvPr/>
        </p:nvGrpSpPr>
        <p:grpSpPr>
          <a:xfrm>
            <a:off x="12147267" y="3427417"/>
            <a:ext cx="3535026" cy="3621084"/>
            <a:chOff x="0" y="0"/>
            <a:chExt cx="1157357" cy="1403823"/>
          </a:xfrm>
        </p:grpSpPr>
        <p:sp>
          <p:nvSpPr>
            <p:cNvPr id="15" name="Freeform 1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6" name="Group 16"/>
          <p:cNvGrpSpPr>
            <a:grpSpLocks noChangeAspect="1"/>
          </p:cNvGrpSpPr>
          <p:nvPr/>
        </p:nvGrpSpPr>
        <p:grpSpPr>
          <a:xfrm>
            <a:off x="8302863" y="3969153"/>
            <a:ext cx="1450117" cy="1450111"/>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cstate="print">
                <a:extLst>
                  <a:ext uri="{28A0092B-C50C-407E-A947-70E740481C1C}">
                    <a14:useLocalDpi xmlns:a14="http://schemas.microsoft.com/office/drawing/2010/main" val="0"/>
                  </a:ext>
                </a:extLst>
              </a:blip>
              <a:stretch>
                <a:fillRect/>
              </a:stretch>
            </a:blipFill>
          </p:spPr>
          <p:txBody>
            <a:bodyPr/>
            <a:lstStyle/>
            <a:p>
              <a:endParaRPr lang="en-US"/>
            </a:p>
          </p:txBody>
        </p:sp>
      </p:grpSp>
      <p:grpSp>
        <p:nvGrpSpPr>
          <p:cNvPr id="18" name="Group 18"/>
          <p:cNvGrpSpPr>
            <a:grpSpLocks noChangeAspect="1"/>
          </p:cNvGrpSpPr>
          <p:nvPr/>
        </p:nvGrpSpPr>
        <p:grpSpPr>
          <a:xfrm>
            <a:off x="12609414" y="3969153"/>
            <a:ext cx="1450117" cy="1450111"/>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cstate="print">
                <a:extLst>
                  <a:ext uri="{28A0092B-C50C-407E-A947-70E740481C1C}">
                    <a14:useLocalDpi xmlns:a14="http://schemas.microsoft.com/office/drawing/2010/main" val="0"/>
                  </a:ext>
                </a:extLst>
              </a:blip>
              <a:stretch>
                <a:fillRect/>
              </a:stretch>
            </a:blip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3" name="TextBox 23"/>
          <p:cNvSpPr txBox="1"/>
          <p:nvPr/>
        </p:nvSpPr>
        <p:spPr>
          <a:xfrm>
            <a:off x="3763519" y="5701199"/>
            <a:ext cx="3072880" cy="855362"/>
          </a:xfrm>
          <a:prstGeom prst="rect">
            <a:avLst/>
          </a:prstGeom>
        </p:spPr>
        <p:txBody>
          <a:bodyPr wrap="square" lIns="0" tIns="0" rIns="0" bIns="0" rtlCol="0" anchor="t">
            <a:spAutoFit/>
          </a:bodyPr>
          <a:lstStyle/>
          <a:p>
            <a:pPr marL="0" lvl="0" indent="0">
              <a:lnSpc>
                <a:spcPts val="3410"/>
              </a:lnSpc>
            </a:pPr>
            <a:r>
              <a:rPr lang="en-US" sz="2400" dirty="0">
                <a:solidFill>
                  <a:srgbClr val="FFBD59"/>
                </a:solidFill>
                <a:latin typeface="Garet Bold"/>
              </a:rPr>
              <a:t>Venigalla Kowshik Eswara Chaitanya</a:t>
            </a:r>
          </a:p>
        </p:txBody>
      </p:sp>
      <p:sp>
        <p:nvSpPr>
          <p:cNvPr id="25" name="TextBox 25"/>
          <p:cNvSpPr txBox="1"/>
          <p:nvPr/>
        </p:nvSpPr>
        <p:spPr>
          <a:xfrm>
            <a:off x="8302863" y="5828258"/>
            <a:ext cx="2586320" cy="872034"/>
          </a:xfrm>
          <a:prstGeom prst="rect">
            <a:avLst/>
          </a:prstGeom>
        </p:spPr>
        <p:txBody>
          <a:bodyPr lIns="0" tIns="0" rIns="0" bIns="0" rtlCol="0" anchor="t">
            <a:spAutoFit/>
          </a:bodyPr>
          <a:lstStyle/>
          <a:p>
            <a:pPr marL="0" lvl="0" indent="0">
              <a:lnSpc>
                <a:spcPts val="3410"/>
              </a:lnSpc>
            </a:pPr>
            <a:r>
              <a:rPr lang="en-US" sz="2400" dirty="0">
                <a:solidFill>
                  <a:srgbClr val="FFBD59"/>
                </a:solidFill>
                <a:latin typeface="Garet Bold"/>
              </a:rPr>
              <a:t>Dhulipala Siva Tejaswi</a:t>
            </a:r>
          </a:p>
        </p:txBody>
      </p:sp>
      <p:sp>
        <p:nvSpPr>
          <p:cNvPr id="26" name="TextBox 26"/>
          <p:cNvSpPr txBox="1"/>
          <p:nvPr/>
        </p:nvSpPr>
        <p:spPr>
          <a:xfrm>
            <a:off x="12570818" y="5741987"/>
            <a:ext cx="2687924" cy="839974"/>
          </a:xfrm>
          <a:prstGeom prst="rect">
            <a:avLst/>
          </a:prstGeom>
        </p:spPr>
        <p:txBody>
          <a:bodyPr lIns="0" tIns="0" rIns="0" bIns="0" rtlCol="0" anchor="t">
            <a:spAutoFit/>
          </a:bodyPr>
          <a:lstStyle/>
          <a:p>
            <a:pPr marL="0" lvl="0" indent="0">
              <a:lnSpc>
                <a:spcPts val="3410"/>
              </a:lnSpc>
            </a:pPr>
            <a:r>
              <a:rPr lang="en-US" sz="2000" dirty="0">
                <a:solidFill>
                  <a:srgbClr val="FFBD59"/>
                </a:solidFill>
                <a:latin typeface="Garet Bold"/>
              </a:rPr>
              <a:t>Tirumalasetty Veera Naga Aditya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445</Words>
  <Application>Microsoft Office PowerPoint</Application>
  <PresentationFormat>Custom</PresentationFormat>
  <Paragraphs>20</Paragraphs>
  <Slides>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Glacial Indifference Bold</vt:lpstr>
      <vt:lpstr>League Spartan</vt:lpstr>
      <vt:lpstr>Glacial Indifference</vt:lpstr>
      <vt:lpstr>Arial</vt:lpstr>
      <vt:lpstr>Garet</vt:lpstr>
      <vt:lpstr>Mont Bold</vt:lpstr>
      <vt:lpstr>Calibri</vt:lpstr>
      <vt:lpstr>Canva Sans</vt:lpstr>
      <vt:lpstr>Poppins</vt:lpstr>
      <vt:lpstr>Garet Bold</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cp:lastModifiedBy>Kowshik Eswara Chaitanya</cp:lastModifiedBy>
  <cp:revision>5</cp:revision>
  <dcterms:created xsi:type="dcterms:W3CDTF">2006-08-16T00:00:00Z</dcterms:created>
  <dcterms:modified xsi:type="dcterms:W3CDTF">2023-10-28T05:57:44Z</dcterms:modified>
  <dc:identifier>DAFxrxF-qp8</dc:identifier>
</cp:coreProperties>
</file>